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07" r:id="rId3"/>
    <p:sldId id="258" r:id="rId4"/>
    <p:sldId id="511" r:id="rId5"/>
    <p:sldId id="551" r:id="rId6"/>
    <p:sldId id="527" r:id="rId7"/>
    <p:sldId id="519" r:id="rId8"/>
    <p:sldId id="522" r:id="rId9"/>
    <p:sldId id="577" r:id="rId10"/>
    <p:sldId id="586" r:id="rId11"/>
    <p:sldId id="587" r:id="rId12"/>
    <p:sldId id="585" r:id="rId13"/>
    <p:sldId id="593" r:id="rId14"/>
    <p:sldId id="595" r:id="rId15"/>
    <p:sldId id="62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67" autoAdjust="0"/>
    <p:restoredTop sz="94660"/>
  </p:normalViewPr>
  <p:slideViewPr>
    <p:cSldViewPr snapToGrid="0">
      <p:cViewPr varScale="1">
        <p:scale>
          <a:sx n="58" d="100"/>
          <a:sy n="58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4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F333A-1DCE-48B3-8E8B-F670A660B8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E8E43A-21DC-4A92-8A5A-DC875468AF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1FFD5-0073-4158-B81B-03A81EABE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14DAC-F0A6-46A8-BAA5-F17CF82AB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9855F-1701-443E-A079-4DC0F24DB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41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BC1C8-4989-414A-9092-946FA0571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8BE65-FD60-4DF4-A95C-C74BE1EF4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4127B-5156-42E7-9359-9CE08C3B9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551FC-E9A4-4B2A-9295-9C11A3480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4218C-FACF-46C5-B1BF-47893FE07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3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0C2657-BCF1-42CB-9BBC-311CCCBE67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D6D5B9-38BF-4103-B573-DC0A9AA14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CCEE0-46C9-48C2-992B-20429838B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8296E-AF23-458A-909A-F8EE5DA4A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FED9B-22F2-4AAC-8DD1-D35F5AAAC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1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1024D-FA07-4DC8-9D80-A78B3D0E2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5C71B-8920-40A0-9997-3771F87BD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3ED74-7E98-4167-8B18-A60C4AA87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20C60-6216-48FC-AD57-F59065791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D8097-89A2-4A84-82A1-C149AD668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743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01D7F-AD6D-43C0-825C-1CFB6CEA3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E6B29-4B8A-4D49-B5AB-AD6D53973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D18BB-6DFC-4F66-B90D-EC9BCF87D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8725D-5964-40A3-AC49-A5AC151E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1FD51-D3E0-4109-A5C5-83BBEFD5A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3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BE6F0-FCC9-4E6B-B3B7-7C71984C8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6E873-D5CC-4A63-909A-B0EEE4DD0C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7771FA-71DE-436E-8625-A6BD2FEB0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CEB622-8C6F-4965-8F96-44B58C8BF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7DA024-A85B-432A-B013-637479ACD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66DB97-E930-4069-86DF-E0EE6FFC0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2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00EC2-C78B-4A24-85F1-79433DAB8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2EC60-A587-4C4A-875C-C40EAB397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16DEE-1F5C-409D-B9E5-CDDEC4D8A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24256F-C23B-47D1-BF47-1C200FAC18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568808-6475-4C64-86B0-7A8BE30033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D8658E-0628-4E5A-B3C2-D5A59F2BF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03ACFC-5669-485B-BC9B-5DF3FCB14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C2C554-96AA-4B84-8769-356B42B44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84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4ACAC-8328-4196-8C3B-7C4371E63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3EAF4A-92E3-49E2-8C9B-94E01618E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C3F8B6-5022-4FBA-9608-B2C0B5A2F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F85460-BE0D-45B3-AE63-61FD2A8FF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31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9AE171-B1D9-4C95-951D-88DA85D81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FD298C-391E-4421-9669-937E60C3A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878BA-ADE0-4D3B-BC9C-F686BB985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66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00B70-E1FB-47C1-A62E-56235A760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5C88B-A5B5-4114-9FD4-D8F50F16D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35CAC7-80FA-4260-B03B-8D6AEC737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C3632-8F79-4D3E-8AC6-0F110C462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0258A-3D1A-40F4-85D9-B2443665C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68078-3851-44AF-A602-AA9CDD7E3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6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72F4D-8870-473C-B7D4-8711BDE01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0FDE85-AC4C-485C-BE28-6062E5C8B5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0F7E17-3FCD-492F-AA8F-85E341D951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48D49-0947-4082-98BA-97AF47D3C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FBA623-D911-40AC-999E-8FB829868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CF1C94-B957-4BFC-B568-E7C52F084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9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C5FB47-2447-4F7E-9A6B-3FF65418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A5413-C82C-430A-BEDF-F66DDCC78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FD6E8-7A71-44A9-B15C-39634ED5BE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BC558-48E2-4B13-A83A-CB9A742E188B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41CE2-E01A-4967-AC17-A69ACA54A5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6CF97-C36E-4B17-A378-AEEA7ED3F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EFEA-AF05-46AA-B6FF-6329D613A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8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D7C9C-98CE-4391-AB73-201707CA6F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CLIMATE CHANGE:KEYPOINTS</a:t>
            </a:r>
            <a:br>
              <a:rPr lang="en-US" dirty="0"/>
            </a:br>
            <a:r>
              <a:rPr lang="en-US" dirty="0"/>
              <a:t>Post OLLI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B244FC-74A1-4E4D-BE37-8F3A0ACC4C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John G Thomas, PhD, Professor Emeritus</a:t>
            </a:r>
          </a:p>
          <a:p>
            <a:r>
              <a:rPr lang="en-US" dirty="0"/>
              <a:t>May 14,2019</a:t>
            </a:r>
          </a:p>
          <a:p>
            <a:r>
              <a:rPr lang="en-US" dirty="0"/>
              <a:t>“Climate Change and Potable Water:  The impact of Microbial Contamination”</a:t>
            </a:r>
          </a:p>
        </p:txBody>
      </p:sp>
    </p:spTree>
    <p:extLst>
      <p:ext uri="{BB962C8B-B14F-4D97-AF65-F5344CB8AC3E}">
        <p14:creationId xmlns:p14="http://schemas.microsoft.com/office/powerpoint/2010/main" val="1863610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9D5C7-FB43-4EB4-A795-F706B2EE3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 WARS. Who Owns the Earths Water?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A6ACC-42CD-4FC1-863F-69AE342EF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Global water consumption is doubling every 20 years</a:t>
            </a:r>
          </a:p>
          <a:p>
            <a:r>
              <a:rPr lang="en-US" dirty="0"/>
              <a:t>WHO predicts 48 nations will face sever shortage by 2025</a:t>
            </a:r>
          </a:p>
          <a:p>
            <a:r>
              <a:rPr lang="en-US" dirty="0"/>
              <a:t>World Bank predicts two-thirds of worlds population will run short of fresh drinking water in 2025.</a:t>
            </a:r>
          </a:p>
          <a:p>
            <a:r>
              <a:rPr lang="en-US" dirty="0"/>
              <a:t>Hotspots:  Middle East , Northern China, Mexico, California, 24 countries in Africa.</a:t>
            </a:r>
          </a:p>
          <a:p>
            <a:r>
              <a:rPr lang="en-US" dirty="0"/>
              <a:t>Last century:  oil was fluid of interest.  This century, water is the fluid of interest.  BLUE GOLD!!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636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BCDAC-D547-4F19-93F2-B6B2CC094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 WARS: Who Owns the Earths Water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5FB8F-3DDD-4B3D-A6C3-5BD08D68E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I.  Privatization:  multinational corporations have gained access to once publicly-owned water supplies.  Profits of water industry now amount to 40% o the oil sector, $1 trillion. Europeans, primarily French, dominate.</a:t>
            </a:r>
          </a:p>
          <a:p>
            <a:r>
              <a:rPr lang="en-US" dirty="0"/>
              <a:t>II.  Bottled water industry:  $25 billion/</a:t>
            </a:r>
            <a:r>
              <a:rPr lang="en-US" dirty="0" err="1"/>
              <a:t>yr</a:t>
            </a:r>
            <a:r>
              <a:rPr lang="en-US" dirty="0"/>
              <a:t> annual growth, 20%.  Nestle.   </a:t>
            </a:r>
            <a:r>
              <a:rPr lang="en-US" dirty="0" err="1"/>
              <a:t>Coca-cola</a:t>
            </a:r>
            <a:r>
              <a:rPr lang="en-US" dirty="0"/>
              <a:t>, PepsiCo, and Danone. Securing water rights, harm to environment.</a:t>
            </a:r>
          </a:p>
          <a:p>
            <a:r>
              <a:rPr lang="en-US" dirty="0"/>
              <a:t>III.  Bulk Export.  Transport fresh water in bulk.  Water will be moved as oil has been.  Pipes, ships.</a:t>
            </a:r>
          </a:p>
          <a:p>
            <a:r>
              <a:rPr lang="en-US" dirty="0"/>
              <a:t>IV.  WTO, NAFTA,  IMF </a:t>
            </a:r>
          </a:p>
        </p:txBody>
      </p:sp>
    </p:spTree>
    <p:extLst>
      <p:ext uri="{BB962C8B-B14F-4D97-AF65-F5344CB8AC3E}">
        <p14:creationId xmlns:p14="http://schemas.microsoft.com/office/powerpoint/2010/main" val="3643560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8BD71-BC35-4D6A-A117-9794ECFF6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 WARS: 2Doctrines govern Surface water rights in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8B06-2942-49DA-AC70-825D1195C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East. Riparian Doctrine.  “Reasonable Right”, close to water.</a:t>
            </a:r>
          </a:p>
          <a:p>
            <a:r>
              <a:rPr lang="en-US" dirty="0"/>
              <a:t>West. “Prior appropriation Doctrine”, away from water, needed to move water was based on who used water first. Initially, who asked for  US permit.  </a:t>
            </a:r>
          </a:p>
          <a:p>
            <a:r>
              <a:rPr lang="en-US" dirty="0"/>
              <a:t>Tribal  access.???? Treaties????.</a:t>
            </a:r>
          </a:p>
          <a:p>
            <a:r>
              <a:rPr lang="en-US" dirty="0"/>
              <a:t> US Army Corp of Engineers.  Dams and spill-ways.</a:t>
            </a:r>
          </a:p>
        </p:txBody>
      </p:sp>
    </p:spTree>
    <p:extLst>
      <p:ext uri="{BB962C8B-B14F-4D97-AF65-F5344CB8AC3E}">
        <p14:creationId xmlns:p14="http://schemas.microsoft.com/office/powerpoint/2010/main" val="1572679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https://tse1.mm.bing.net/th?id=OIP.kvEIccmlZN1MIPQ3ogfbIQHaEK&amp;pid=Api&amp;P=0&amp;w=291&amp;h=164">
            <a:extLst>
              <a:ext uri="{FF2B5EF4-FFF2-40B4-BE49-F238E27FC236}">
                <a16:creationId xmlns:a16="http://schemas.microsoft.com/office/drawing/2014/main" id="{CC5B2BC5-9D47-4464-BC9B-1BB1F6961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5616" y="1227315"/>
            <a:ext cx="3292524" cy="1855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image.slidesharecdn.com/bioremediation-141123233153-conversion-gate01/95/bioremediation-6-638.jpg?cb=1416785616">
            <a:extLst>
              <a:ext uri="{FF2B5EF4-FFF2-40B4-BE49-F238E27FC236}">
                <a16:creationId xmlns:a16="http://schemas.microsoft.com/office/drawing/2014/main" id="{AFAE1989-776D-4767-B40F-47D69DC75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97287" y="3671316"/>
            <a:ext cx="2742681" cy="2057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tse4.mm.bing.net/th?id=OIP.kSsHnNU8DoIzS5o_AIFpSQHaFj&amp;pid=Api&amp;P=0&amp;w=221&amp;h=166">
            <a:extLst>
              <a:ext uri="{FF2B5EF4-FFF2-40B4-BE49-F238E27FC236}">
                <a16:creationId xmlns:a16="http://schemas.microsoft.com/office/drawing/2014/main" id="{1C18664A-6CC0-4B90-9EA2-07EFD5E137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13723" y="1123527"/>
            <a:ext cx="6130486" cy="46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10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image.slidesharecdn.com/6l49ajivqoibitlvsg3z-signature-6b2105e3269009f09e6fab1e55f9c8e98888a34579788bf2906656d1ed88bed2-poli-170815184437/95/bacteria-in-drinking-water-9-638.jpg?cb=1502822981">
            <a:extLst>
              <a:ext uri="{FF2B5EF4-FFF2-40B4-BE49-F238E27FC236}">
                <a16:creationId xmlns:a16="http://schemas.microsoft.com/office/drawing/2014/main" id="{87AF2DC9-C9B1-4CE7-9F54-7F23E1AA9C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08" b="16587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9074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E4BE7-B180-4B05-8D96-834D2FCED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688D9-1DBE-4E5C-9271-1F533A12D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WATER IS THE  21 ST CENTURY BLUE GOLD</a:t>
            </a:r>
          </a:p>
          <a:p>
            <a:r>
              <a:rPr lang="en-US" dirty="0"/>
              <a:t>THERE IS NOT ENOUGH,CATALYZED BY CLIMATE</a:t>
            </a:r>
          </a:p>
          <a:p>
            <a:r>
              <a:rPr lang="en-US" dirty="0"/>
              <a:t>NEXT 10 -15 YEARS ARE CRITICAL</a:t>
            </a:r>
          </a:p>
          <a:p>
            <a:r>
              <a:rPr lang="en-US" dirty="0"/>
              <a:t>MULTI NATIONAL INTEREST WILL RULE</a:t>
            </a:r>
          </a:p>
          <a:p>
            <a:r>
              <a:rPr lang="en-US" dirty="0"/>
              <a:t>US WATER SYSTEM IS OLD, INADEQUATE AND TREATY DEFINED.  BIOFILMS</a:t>
            </a:r>
          </a:p>
          <a:p>
            <a:r>
              <a:rPr lang="en-US" dirty="0"/>
              <a:t>MICROBES ARE BOTH UNREGOGNIZED HAZARDS AND BENEFITS.  HARNESS GENETIC STRENGTH</a:t>
            </a:r>
          </a:p>
        </p:txBody>
      </p:sp>
    </p:spTree>
    <p:extLst>
      <p:ext uri="{BB962C8B-B14F-4D97-AF65-F5344CB8AC3E}">
        <p14:creationId xmlns:p14="http://schemas.microsoft.com/office/powerpoint/2010/main" val="834681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-media-cache-ak0.pinimg.com/736x/2f/7b/2f/2f7b2f7e46ed19c66250a91412457adf.jpg">
            <a:extLst>
              <a:ext uri="{FF2B5EF4-FFF2-40B4-BE49-F238E27FC236}">
                <a16:creationId xmlns:a16="http://schemas.microsoft.com/office/drawing/2014/main" id="{2581AE99-FA5C-4C6F-883A-3AE6A28FE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34657" y="1286933"/>
            <a:ext cx="8949505" cy="557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31B13A4-C224-460D-AA72-EAE285EE46D0}"/>
              </a:ext>
            </a:extLst>
          </p:cNvPr>
          <p:cNvSpPr txBox="1"/>
          <p:nvPr/>
        </p:nvSpPr>
        <p:spPr>
          <a:xfrm>
            <a:off x="831273" y="615142"/>
            <a:ext cx="5213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“</a:t>
            </a:r>
            <a:r>
              <a:rPr lang="en-US" sz="2400" dirty="0">
                <a:solidFill>
                  <a:srgbClr val="FF0000"/>
                </a:solidFill>
              </a:rPr>
              <a:t>FIGURES DON’T LIE, LIERS CAN FIGUTE</a:t>
            </a:r>
            <a:r>
              <a:rPr lang="en-US" sz="24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5345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ivelyfacts.com/wp-content/uploads/2019/01/facts-about-climate-change.jpg">
            <a:extLst>
              <a:ext uri="{FF2B5EF4-FFF2-40B4-BE49-F238E27FC236}">
                <a16:creationId xmlns:a16="http://schemas.microsoft.com/office/drawing/2014/main" id="{5E5F8C34-23E8-4BE7-B2BA-4467525E5C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33450"/>
            <a:ext cx="9753600" cy="499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6091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www.newsday.co.zw/wp-content/uploads/2015/08/Impact-of-climate-change.jpg">
            <a:extLst>
              <a:ext uri="{FF2B5EF4-FFF2-40B4-BE49-F238E27FC236}">
                <a16:creationId xmlns:a16="http://schemas.microsoft.com/office/drawing/2014/main" id="{F7228ADE-E467-4543-9149-2B7D79ACC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1956" y="643467"/>
            <a:ext cx="7428088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040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.slideserve.com/675425/9-4-microorganisms-and-the-environment-pollution-l.jpg">
            <a:extLst>
              <a:ext uri="{FF2B5EF4-FFF2-40B4-BE49-F238E27FC236}">
                <a16:creationId xmlns:a16="http://schemas.microsoft.com/office/drawing/2014/main" id="{16206303-4B67-44F7-AA6B-57A02C754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9572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mage.slidesharecdn.com/wrd-160328065541/95/water-borne-diseases-4-638.jpg?cb=1459148331">
            <a:extLst>
              <a:ext uri="{FF2B5EF4-FFF2-40B4-BE49-F238E27FC236}">
                <a16:creationId xmlns:a16="http://schemas.microsoft.com/office/drawing/2014/main" id="{7300DED1-3687-4490-B010-A42CF5F87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1956" y="643467"/>
            <a:ext cx="7428088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9449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mage.slidesharecdn.com/waterbornediseases-151201180956-lva1-app6892/95/water-borne-diseases-13-638.jpg?cb=1448993689">
            <a:extLst>
              <a:ext uri="{FF2B5EF4-FFF2-40B4-BE49-F238E27FC236}">
                <a16:creationId xmlns:a16="http://schemas.microsoft.com/office/drawing/2014/main" id="{86B53AC7-959E-4CA8-9DFE-35B6392CE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451341"/>
            <a:ext cx="6076950" cy="456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www.yurtopic.com/science/nature/images/facts-about-bacteria/water-cycle.jpg">
            <a:extLst>
              <a:ext uri="{FF2B5EF4-FFF2-40B4-BE49-F238E27FC236}">
                <a16:creationId xmlns:a16="http://schemas.microsoft.com/office/drawing/2014/main" id="{1113E7E7-E41F-43DE-9299-B1DECF3336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50933" y="2072022"/>
            <a:ext cx="6214533" cy="433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950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www.nsf.gov/news/speeches/colwell/rc02abelwolman/img031.jpg">
            <a:extLst>
              <a:ext uri="{FF2B5EF4-FFF2-40B4-BE49-F238E27FC236}">
                <a16:creationId xmlns:a16="http://schemas.microsoft.com/office/drawing/2014/main" id="{40FFF4DB-5100-4936-B9A5-A403E40FB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8273" y="305333"/>
            <a:ext cx="6139733" cy="46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://www.purowaterfilters.com/manufacturing/terafil-mfg1.jpg">
            <a:extLst>
              <a:ext uri="{FF2B5EF4-FFF2-40B4-BE49-F238E27FC236}">
                <a16:creationId xmlns:a16="http://schemas.microsoft.com/office/drawing/2014/main" id="{B7FF976C-AB2A-46E3-8361-493F4D9DC7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2607733"/>
            <a:ext cx="6219825" cy="417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5812E42-60AB-47AF-873C-55FD246F3794}"/>
              </a:ext>
            </a:extLst>
          </p:cNvPr>
          <p:cNvSpPr txBox="1"/>
          <p:nvPr/>
        </p:nvSpPr>
        <p:spPr>
          <a:xfrm>
            <a:off x="7252964" y="785984"/>
            <a:ext cx="39797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WH0 3.4 MILLION DIE/YEAR</a:t>
            </a:r>
          </a:p>
          <a:p>
            <a:r>
              <a:rPr lang="en-US" sz="2400" dirty="0"/>
              <a:t>UN 4,000 CHILDREN/DAY </a:t>
            </a:r>
          </a:p>
          <a:p>
            <a:endParaRPr lang="en-US" sz="2400" dirty="0"/>
          </a:p>
          <a:p>
            <a:r>
              <a:rPr lang="en-US" sz="2400" dirty="0"/>
              <a:t>WATER RUN OFF/STAGNATION</a:t>
            </a:r>
          </a:p>
        </p:txBody>
      </p:sp>
    </p:spTree>
    <p:extLst>
      <p:ext uri="{BB962C8B-B14F-4D97-AF65-F5344CB8AC3E}">
        <p14:creationId xmlns:p14="http://schemas.microsoft.com/office/powerpoint/2010/main" val="1836338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4DF20-F6F2-49FB-BAF7-FA8FE4D7D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MILESTONES OF CLIMATE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3E9FA-A405-4D05-9E87-00B467891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the number 2 degrees C.  3.6 F???</a:t>
            </a:r>
          </a:p>
          <a:p>
            <a:r>
              <a:rPr lang="en-US" dirty="0"/>
              <a:t>Asia pacific is the Key</a:t>
            </a:r>
          </a:p>
          <a:p>
            <a:r>
              <a:rPr lang="en-US" dirty="0"/>
              <a:t>Water born pathogens leading cause of death world wide</a:t>
            </a:r>
          </a:p>
          <a:p>
            <a:r>
              <a:rPr lang="en-US" dirty="0"/>
              <a:t>4 out of 10 people don’t have potable water</a:t>
            </a:r>
          </a:p>
          <a:p>
            <a:r>
              <a:rPr lang="en-US" dirty="0"/>
              <a:t>Lakes as reservoirs and water run off are key opportunities </a:t>
            </a:r>
          </a:p>
          <a:p>
            <a:r>
              <a:rPr lang="en-US" dirty="0"/>
              <a:t>Pollution could be micro-centric with water microbiota recognized: fungi and algae.  ONE HEALTH.</a:t>
            </a:r>
          </a:p>
          <a:p>
            <a:r>
              <a:rPr lang="en-US" dirty="0"/>
              <a:t>Increasing assault on water supply. Diminish and political undercurrent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87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442</Words>
  <Application>Microsoft Office PowerPoint</Application>
  <PresentationFormat>Widescreen</PresentationFormat>
  <Paragraphs>40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CLIMATE CHANGE:KEYPOINTS Post OLLI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MILESTONES OF CLIMATE CHANGE</vt:lpstr>
      <vt:lpstr>WATER WARS. Who Owns the Earths Water?</vt:lpstr>
      <vt:lpstr>WATER WARS: Who Owns the Earths Water </vt:lpstr>
      <vt:lpstr>WATER WARS: 2Doctrines govern Surface water rights in US</vt:lpstr>
      <vt:lpstr>PowerPoint Presentation</vt:lpstr>
      <vt:lpstr>PowerPoint Presentation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 KEY POINTS</dc:title>
  <dc:creator>John Thomas</dc:creator>
  <cp:lastModifiedBy>John Thomas</cp:lastModifiedBy>
  <cp:revision>6</cp:revision>
  <dcterms:created xsi:type="dcterms:W3CDTF">2019-05-14T23:27:12Z</dcterms:created>
  <dcterms:modified xsi:type="dcterms:W3CDTF">2019-05-20T14:17:22Z</dcterms:modified>
</cp:coreProperties>
</file>